
<file path=[Content_Types].xml><?xml version="1.0" encoding="utf-8"?>
<Types xmlns="http://schemas.openxmlformats.org/package/2006/content-types">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257" r:id="rId3"/>
    <p:sldId id="264" r:id="rId4"/>
    <p:sldId id="261" r:id="rId5"/>
    <p:sldId id="258" r:id="rId6"/>
    <p:sldId id="266" r:id="rId7"/>
    <p:sldId id="260" r:id="rId8"/>
    <p:sldId id="259" r:id="rId9"/>
    <p:sldId id="263" r:id="rId10"/>
    <p:sldId id="262" r:id="rId11"/>
    <p:sldId id="26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02"/>
    <p:restoredTop sz="94694"/>
  </p:normalViewPr>
  <p:slideViewPr>
    <p:cSldViewPr snapToGrid="0" snapToObjects="1">
      <p:cViewPr varScale="1">
        <p:scale>
          <a:sx n="121" d="100"/>
          <a:sy n="121" d="100"/>
        </p:scale>
        <p:origin x="96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9935EA-E5FB-B140-AB12-52AEAA592C8D}" type="datetimeFigureOut">
              <a:rPr lang="en-US" smtClean="0"/>
              <a:t>5/31/21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2D359D-8A3E-1E4B-89E1-728C659381D6}" type="slidenum">
              <a:rPr lang="en-US" smtClean="0"/>
              <a:t>‹#›</a:t>
            </a:fld>
            <a:endParaRPr lang="en-US"/>
          </a:p>
        </p:txBody>
      </p:sp>
    </p:spTree>
    <p:extLst>
      <p:ext uri="{BB962C8B-B14F-4D97-AF65-F5344CB8AC3E}">
        <p14:creationId xmlns:p14="http://schemas.microsoft.com/office/powerpoint/2010/main" val="3353368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2D359D-8A3E-1E4B-89E1-728C659381D6}" type="slidenum">
              <a:rPr lang="en-US" smtClean="0"/>
              <a:t>2</a:t>
            </a:fld>
            <a:endParaRPr lang="en-US"/>
          </a:p>
        </p:txBody>
      </p:sp>
    </p:spTree>
    <p:extLst>
      <p:ext uri="{BB962C8B-B14F-4D97-AF65-F5344CB8AC3E}">
        <p14:creationId xmlns:p14="http://schemas.microsoft.com/office/powerpoint/2010/main" val="2794394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2D359D-8A3E-1E4B-89E1-728C659381D6}" type="slidenum">
              <a:rPr lang="en-US" smtClean="0"/>
              <a:t>9</a:t>
            </a:fld>
            <a:endParaRPr lang="en-US"/>
          </a:p>
        </p:txBody>
      </p:sp>
    </p:spTree>
    <p:extLst>
      <p:ext uri="{BB962C8B-B14F-4D97-AF65-F5344CB8AC3E}">
        <p14:creationId xmlns:p14="http://schemas.microsoft.com/office/powerpoint/2010/main" val="657425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8D66B-38D1-E145-946A-F5D2FF59640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AB594D2-4653-A84B-AA9B-561D2D3A4E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224655C-BC8B-524C-A415-BFCB232B4DD0}"/>
              </a:ext>
            </a:extLst>
          </p:cNvPr>
          <p:cNvSpPr>
            <a:spLocks noGrp="1"/>
          </p:cNvSpPr>
          <p:nvPr>
            <p:ph type="dt" sz="half" idx="10"/>
          </p:nvPr>
        </p:nvSpPr>
        <p:spPr/>
        <p:txBody>
          <a:bodyPr/>
          <a:lstStyle/>
          <a:p>
            <a:fld id="{71274F3A-D571-414E-98CB-B2B2F4711E00}" type="datetimeFigureOut">
              <a:rPr lang="en-US" smtClean="0"/>
              <a:t>5/31/21</a:t>
            </a:fld>
            <a:endParaRPr lang="en-US"/>
          </a:p>
        </p:txBody>
      </p:sp>
      <p:sp>
        <p:nvSpPr>
          <p:cNvPr id="5" name="Footer Placeholder 4">
            <a:extLst>
              <a:ext uri="{FF2B5EF4-FFF2-40B4-BE49-F238E27FC236}">
                <a16:creationId xmlns:a16="http://schemas.microsoft.com/office/drawing/2014/main" id="{C0D2A3A6-429C-2C4C-ADD6-50DB9488C2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A6B021-E74D-4344-A3F8-FAA4F0B03364}"/>
              </a:ext>
            </a:extLst>
          </p:cNvPr>
          <p:cNvSpPr>
            <a:spLocks noGrp="1"/>
          </p:cNvSpPr>
          <p:nvPr>
            <p:ph type="sldNum" sz="quarter" idx="12"/>
          </p:nvPr>
        </p:nvSpPr>
        <p:spPr/>
        <p:txBody>
          <a:bodyPr/>
          <a:lstStyle/>
          <a:p>
            <a:fld id="{D34B1207-F372-8846-853D-F08D79C805AA}" type="slidenum">
              <a:rPr lang="en-US" smtClean="0"/>
              <a:t>‹#›</a:t>
            </a:fld>
            <a:endParaRPr lang="en-US"/>
          </a:p>
        </p:txBody>
      </p:sp>
    </p:spTree>
    <p:extLst>
      <p:ext uri="{BB962C8B-B14F-4D97-AF65-F5344CB8AC3E}">
        <p14:creationId xmlns:p14="http://schemas.microsoft.com/office/powerpoint/2010/main" val="4080780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5D30A-36FE-DC44-83A6-0D049041ED6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5AD2280-D266-5147-9C50-BFF69868AD0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1948D4C-3952-E54A-A3AD-176A850E9C26}"/>
              </a:ext>
            </a:extLst>
          </p:cNvPr>
          <p:cNvSpPr>
            <a:spLocks noGrp="1"/>
          </p:cNvSpPr>
          <p:nvPr>
            <p:ph type="dt" sz="half" idx="10"/>
          </p:nvPr>
        </p:nvSpPr>
        <p:spPr/>
        <p:txBody>
          <a:bodyPr/>
          <a:lstStyle/>
          <a:p>
            <a:fld id="{71274F3A-D571-414E-98CB-B2B2F4711E00}" type="datetimeFigureOut">
              <a:rPr lang="en-US" smtClean="0"/>
              <a:t>5/31/21</a:t>
            </a:fld>
            <a:endParaRPr lang="en-US"/>
          </a:p>
        </p:txBody>
      </p:sp>
      <p:sp>
        <p:nvSpPr>
          <p:cNvPr id="5" name="Footer Placeholder 4">
            <a:extLst>
              <a:ext uri="{FF2B5EF4-FFF2-40B4-BE49-F238E27FC236}">
                <a16:creationId xmlns:a16="http://schemas.microsoft.com/office/drawing/2014/main" id="{47BE674B-1004-FD48-BD93-E269CFA797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640DD3-CCE6-C149-AEA5-EF7649BD528E}"/>
              </a:ext>
            </a:extLst>
          </p:cNvPr>
          <p:cNvSpPr>
            <a:spLocks noGrp="1"/>
          </p:cNvSpPr>
          <p:nvPr>
            <p:ph type="sldNum" sz="quarter" idx="12"/>
          </p:nvPr>
        </p:nvSpPr>
        <p:spPr/>
        <p:txBody>
          <a:bodyPr/>
          <a:lstStyle/>
          <a:p>
            <a:fld id="{D34B1207-F372-8846-853D-F08D79C805AA}" type="slidenum">
              <a:rPr lang="en-US" smtClean="0"/>
              <a:t>‹#›</a:t>
            </a:fld>
            <a:endParaRPr lang="en-US"/>
          </a:p>
        </p:txBody>
      </p:sp>
    </p:spTree>
    <p:extLst>
      <p:ext uri="{BB962C8B-B14F-4D97-AF65-F5344CB8AC3E}">
        <p14:creationId xmlns:p14="http://schemas.microsoft.com/office/powerpoint/2010/main" val="2634489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ECF0DA-00F5-5846-8D2D-6505FA2549B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394E30B-A83C-4A4F-AB93-15D35135B39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D597F4F-E17A-1840-A40C-704C8F22ACE7}"/>
              </a:ext>
            </a:extLst>
          </p:cNvPr>
          <p:cNvSpPr>
            <a:spLocks noGrp="1"/>
          </p:cNvSpPr>
          <p:nvPr>
            <p:ph type="dt" sz="half" idx="10"/>
          </p:nvPr>
        </p:nvSpPr>
        <p:spPr/>
        <p:txBody>
          <a:bodyPr/>
          <a:lstStyle/>
          <a:p>
            <a:fld id="{71274F3A-D571-414E-98CB-B2B2F4711E00}" type="datetimeFigureOut">
              <a:rPr lang="en-US" smtClean="0"/>
              <a:t>5/31/21</a:t>
            </a:fld>
            <a:endParaRPr lang="en-US"/>
          </a:p>
        </p:txBody>
      </p:sp>
      <p:sp>
        <p:nvSpPr>
          <p:cNvPr id="5" name="Footer Placeholder 4">
            <a:extLst>
              <a:ext uri="{FF2B5EF4-FFF2-40B4-BE49-F238E27FC236}">
                <a16:creationId xmlns:a16="http://schemas.microsoft.com/office/drawing/2014/main" id="{408BA037-4079-1D47-AE3B-D8DF417A41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9A6A47-6F5D-8040-9A17-DD50A19E039D}"/>
              </a:ext>
            </a:extLst>
          </p:cNvPr>
          <p:cNvSpPr>
            <a:spLocks noGrp="1"/>
          </p:cNvSpPr>
          <p:nvPr>
            <p:ph type="sldNum" sz="quarter" idx="12"/>
          </p:nvPr>
        </p:nvSpPr>
        <p:spPr/>
        <p:txBody>
          <a:bodyPr/>
          <a:lstStyle/>
          <a:p>
            <a:fld id="{D34B1207-F372-8846-853D-F08D79C805AA}" type="slidenum">
              <a:rPr lang="en-US" smtClean="0"/>
              <a:t>‹#›</a:t>
            </a:fld>
            <a:endParaRPr lang="en-US"/>
          </a:p>
        </p:txBody>
      </p:sp>
    </p:spTree>
    <p:extLst>
      <p:ext uri="{BB962C8B-B14F-4D97-AF65-F5344CB8AC3E}">
        <p14:creationId xmlns:p14="http://schemas.microsoft.com/office/powerpoint/2010/main" val="748881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05AA0-F240-BE4B-A0CE-687F65126AC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4180320-B60A-2749-BB40-D5C6D0097B8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434A4CE-F84B-1845-AF62-FDDC65B166DA}"/>
              </a:ext>
            </a:extLst>
          </p:cNvPr>
          <p:cNvSpPr>
            <a:spLocks noGrp="1"/>
          </p:cNvSpPr>
          <p:nvPr>
            <p:ph type="dt" sz="half" idx="10"/>
          </p:nvPr>
        </p:nvSpPr>
        <p:spPr/>
        <p:txBody>
          <a:bodyPr/>
          <a:lstStyle/>
          <a:p>
            <a:fld id="{71274F3A-D571-414E-98CB-B2B2F4711E00}" type="datetimeFigureOut">
              <a:rPr lang="en-US" smtClean="0"/>
              <a:t>5/31/21</a:t>
            </a:fld>
            <a:endParaRPr lang="en-US"/>
          </a:p>
        </p:txBody>
      </p:sp>
      <p:sp>
        <p:nvSpPr>
          <p:cNvPr id="5" name="Footer Placeholder 4">
            <a:extLst>
              <a:ext uri="{FF2B5EF4-FFF2-40B4-BE49-F238E27FC236}">
                <a16:creationId xmlns:a16="http://schemas.microsoft.com/office/drawing/2014/main" id="{72C09A3C-4022-7642-A26C-D14D495AAB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65084E-9160-DF45-9AC9-033B18C14A67}"/>
              </a:ext>
            </a:extLst>
          </p:cNvPr>
          <p:cNvSpPr>
            <a:spLocks noGrp="1"/>
          </p:cNvSpPr>
          <p:nvPr>
            <p:ph type="sldNum" sz="quarter" idx="12"/>
          </p:nvPr>
        </p:nvSpPr>
        <p:spPr/>
        <p:txBody>
          <a:bodyPr/>
          <a:lstStyle/>
          <a:p>
            <a:fld id="{D34B1207-F372-8846-853D-F08D79C805AA}" type="slidenum">
              <a:rPr lang="en-US" smtClean="0"/>
              <a:t>‹#›</a:t>
            </a:fld>
            <a:endParaRPr lang="en-US"/>
          </a:p>
        </p:txBody>
      </p:sp>
    </p:spTree>
    <p:extLst>
      <p:ext uri="{BB962C8B-B14F-4D97-AF65-F5344CB8AC3E}">
        <p14:creationId xmlns:p14="http://schemas.microsoft.com/office/powerpoint/2010/main" val="2316207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69E77-0CAC-4044-91BC-B8AA1FDE952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4CD78E2-7D61-6646-A5B8-3394F15ED4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EDA635E-79A4-3643-9C04-0ECC1233864B}"/>
              </a:ext>
            </a:extLst>
          </p:cNvPr>
          <p:cNvSpPr>
            <a:spLocks noGrp="1"/>
          </p:cNvSpPr>
          <p:nvPr>
            <p:ph type="dt" sz="half" idx="10"/>
          </p:nvPr>
        </p:nvSpPr>
        <p:spPr/>
        <p:txBody>
          <a:bodyPr/>
          <a:lstStyle/>
          <a:p>
            <a:fld id="{71274F3A-D571-414E-98CB-B2B2F4711E00}" type="datetimeFigureOut">
              <a:rPr lang="en-US" smtClean="0"/>
              <a:t>5/31/21</a:t>
            </a:fld>
            <a:endParaRPr lang="en-US"/>
          </a:p>
        </p:txBody>
      </p:sp>
      <p:sp>
        <p:nvSpPr>
          <p:cNvPr id="5" name="Footer Placeholder 4">
            <a:extLst>
              <a:ext uri="{FF2B5EF4-FFF2-40B4-BE49-F238E27FC236}">
                <a16:creationId xmlns:a16="http://schemas.microsoft.com/office/drawing/2014/main" id="{9B061A57-A34C-7544-9B1B-602BE703E5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E57D58-A747-0948-82CE-C38A1C6AF58D}"/>
              </a:ext>
            </a:extLst>
          </p:cNvPr>
          <p:cNvSpPr>
            <a:spLocks noGrp="1"/>
          </p:cNvSpPr>
          <p:nvPr>
            <p:ph type="sldNum" sz="quarter" idx="12"/>
          </p:nvPr>
        </p:nvSpPr>
        <p:spPr/>
        <p:txBody>
          <a:bodyPr/>
          <a:lstStyle/>
          <a:p>
            <a:fld id="{D34B1207-F372-8846-853D-F08D79C805AA}" type="slidenum">
              <a:rPr lang="en-US" smtClean="0"/>
              <a:t>‹#›</a:t>
            </a:fld>
            <a:endParaRPr lang="en-US"/>
          </a:p>
        </p:txBody>
      </p:sp>
    </p:spTree>
    <p:extLst>
      <p:ext uri="{BB962C8B-B14F-4D97-AF65-F5344CB8AC3E}">
        <p14:creationId xmlns:p14="http://schemas.microsoft.com/office/powerpoint/2010/main" val="3846173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53BBB-4E52-4B4F-BF84-30B0F8CF64D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8D2D01A-3D9F-8245-9B18-731C505A522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0067561-C39E-7C44-A06A-ECCA1AE3E5C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D17E2A8-96B4-CC4F-A692-35B8D0722F73}"/>
              </a:ext>
            </a:extLst>
          </p:cNvPr>
          <p:cNvSpPr>
            <a:spLocks noGrp="1"/>
          </p:cNvSpPr>
          <p:nvPr>
            <p:ph type="dt" sz="half" idx="10"/>
          </p:nvPr>
        </p:nvSpPr>
        <p:spPr/>
        <p:txBody>
          <a:bodyPr/>
          <a:lstStyle/>
          <a:p>
            <a:fld id="{71274F3A-D571-414E-98CB-B2B2F4711E00}" type="datetimeFigureOut">
              <a:rPr lang="en-US" smtClean="0"/>
              <a:t>5/31/21</a:t>
            </a:fld>
            <a:endParaRPr lang="en-US"/>
          </a:p>
        </p:txBody>
      </p:sp>
      <p:sp>
        <p:nvSpPr>
          <p:cNvPr id="6" name="Footer Placeholder 5">
            <a:extLst>
              <a:ext uri="{FF2B5EF4-FFF2-40B4-BE49-F238E27FC236}">
                <a16:creationId xmlns:a16="http://schemas.microsoft.com/office/drawing/2014/main" id="{EF92C623-0EBC-AD40-B679-9B50330A9F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E08C7E-EE23-984B-91AA-CDAD8037A6F8}"/>
              </a:ext>
            </a:extLst>
          </p:cNvPr>
          <p:cNvSpPr>
            <a:spLocks noGrp="1"/>
          </p:cNvSpPr>
          <p:nvPr>
            <p:ph type="sldNum" sz="quarter" idx="12"/>
          </p:nvPr>
        </p:nvSpPr>
        <p:spPr/>
        <p:txBody>
          <a:bodyPr/>
          <a:lstStyle/>
          <a:p>
            <a:fld id="{D34B1207-F372-8846-853D-F08D79C805AA}" type="slidenum">
              <a:rPr lang="en-US" smtClean="0"/>
              <a:t>‹#›</a:t>
            </a:fld>
            <a:endParaRPr lang="en-US"/>
          </a:p>
        </p:txBody>
      </p:sp>
    </p:spTree>
    <p:extLst>
      <p:ext uri="{BB962C8B-B14F-4D97-AF65-F5344CB8AC3E}">
        <p14:creationId xmlns:p14="http://schemas.microsoft.com/office/powerpoint/2010/main" val="3028671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0F0D4-149C-6B4F-AEF1-6864BB89B2E9}"/>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3D44EC8-3DF7-7E49-8180-3B01CBA8D4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15545F1-989F-7B44-B24A-FFBD9FFB0E1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76BDBB6-C633-1948-99AA-2FDC9128B8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9495CC4-029C-D84E-A12C-9D1B97EF069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C5EDCC71-F00F-F849-A63D-81DEF4F1E7DF}"/>
              </a:ext>
            </a:extLst>
          </p:cNvPr>
          <p:cNvSpPr>
            <a:spLocks noGrp="1"/>
          </p:cNvSpPr>
          <p:nvPr>
            <p:ph type="dt" sz="half" idx="10"/>
          </p:nvPr>
        </p:nvSpPr>
        <p:spPr/>
        <p:txBody>
          <a:bodyPr/>
          <a:lstStyle/>
          <a:p>
            <a:fld id="{71274F3A-D571-414E-98CB-B2B2F4711E00}" type="datetimeFigureOut">
              <a:rPr lang="en-US" smtClean="0"/>
              <a:t>5/31/21</a:t>
            </a:fld>
            <a:endParaRPr lang="en-US"/>
          </a:p>
        </p:txBody>
      </p:sp>
      <p:sp>
        <p:nvSpPr>
          <p:cNvPr id="8" name="Footer Placeholder 7">
            <a:extLst>
              <a:ext uri="{FF2B5EF4-FFF2-40B4-BE49-F238E27FC236}">
                <a16:creationId xmlns:a16="http://schemas.microsoft.com/office/drawing/2014/main" id="{C1F8068A-7CFB-BB4B-A84D-0627CB55CD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E3C42A7-F31F-974E-8B10-5F8F23220F2C}"/>
              </a:ext>
            </a:extLst>
          </p:cNvPr>
          <p:cNvSpPr>
            <a:spLocks noGrp="1"/>
          </p:cNvSpPr>
          <p:nvPr>
            <p:ph type="sldNum" sz="quarter" idx="12"/>
          </p:nvPr>
        </p:nvSpPr>
        <p:spPr/>
        <p:txBody>
          <a:bodyPr/>
          <a:lstStyle/>
          <a:p>
            <a:fld id="{D34B1207-F372-8846-853D-F08D79C805AA}" type="slidenum">
              <a:rPr lang="en-US" smtClean="0"/>
              <a:t>‹#›</a:t>
            </a:fld>
            <a:endParaRPr lang="en-US"/>
          </a:p>
        </p:txBody>
      </p:sp>
    </p:spTree>
    <p:extLst>
      <p:ext uri="{BB962C8B-B14F-4D97-AF65-F5344CB8AC3E}">
        <p14:creationId xmlns:p14="http://schemas.microsoft.com/office/powerpoint/2010/main" val="2880479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D125E-773D-9D48-8EC9-F0678C3F558C}"/>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6C6B8D5-FEA9-B54E-817D-DA8FE6F7AD1B}"/>
              </a:ext>
            </a:extLst>
          </p:cNvPr>
          <p:cNvSpPr>
            <a:spLocks noGrp="1"/>
          </p:cNvSpPr>
          <p:nvPr>
            <p:ph type="dt" sz="half" idx="10"/>
          </p:nvPr>
        </p:nvSpPr>
        <p:spPr/>
        <p:txBody>
          <a:bodyPr/>
          <a:lstStyle/>
          <a:p>
            <a:fld id="{71274F3A-D571-414E-98CB-B2B2F4711E00}" type="datetimeFigureOut">
              <a:rPr lang="en-US" smtClean="0"/>
              <a:t>5/31/21</a:t>
            </a:fld>
            <a:endParaRPr lang="en-US"/>
          </a:p>
        </p:txBody>
      </p:sp>
      <p:sp>
        <p:nvSpPr>
          <p:cNvPr id="4" name="Footer Placeholder 3">
            <a:extLst>
              <a:ext uri="{FF2B5EF4-FFF2-40B4-BE49-F238E27FC236}">
                <a16:creationId xmlns:a16="http://schemas.microsoft.com/office/drawing/2014/main" id="{F8B93399-2763-6240-9A8B-8FC812C851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23FC39-9F3A-4742-A364-1474CF10E9D4}"/>
              </a:ext>
            </a:extLst>
          </p:cNvPr>
          <p:cNvSpPr>
            <a:spLocks noGrp="1"/>
          </p:cNvSpPr>
          <p:nvPr>
            <p:ph type="sldNum" sz="quarter" idx="12"/>
          </p:nvPr>
        </p:nvSpPr>
        <p:spPr/>
        <p:txBody>
          <a:bodyPr/>
          <a:lstStyle/>
          <a:p>
            <a:fld id="{D34B1207-F372-8846-853D-F08D79C805AA}" type="slidenum">
              <a:rPr lang="en-US" smtClean="0"/>
              <a:t>‹#›</a:t>
            </a:fld>
            <a:endParaRPr lang="en-US"/>
          </a:p>
        </p:txBody>
      </p:sp>
    </p:spTree>
    <p:extLst>
      <p:ext uri="{BB962C8B-B14F-4D97-AF65-F5344CB8AC3E}">
        <p14:creationId xmlns:p14="http://schemas.microsoft.com/office/powerpoint/2010/main" val="1894888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2093CA-38BA-DF4C-AD21-AB29E6249E28}"/>
              </a:ext>
            </a:extLst>
          </p:cNvPr>
          <p:cNvSpPr>
            <a:spLocks noGrp="1"/>
          </p:cNvSpPr>
          <p:nvPr>
            <p:ph type="dt" sz="half" idx="10"/>
          </p:nvPr>
        </p:nvSpPr>
        <p:spPr/>
        <p:txBody>
          <a:bodyPr/>
          <a:lstStyle/>
          <a:p>
            <a:fld id="{71274F3A-D571-414E-98CB-B2B2F4711E00}" type="datetimeFigureOut">
              <a:rPr lang="en-US" smtClean="0"/>
              <a:t>5/31/21</a:t>
            </a:fld>
            <a:endParaRPr lang="en-US"/>
          </a:p>
        </p:txBody>
      </p:sp>
      <p:sp>
        <p:nvSpPr>
          <p:cNvPr id="3" name="Footer Placeholder 2">
            <a:extLst>
              <a:ext uri="{FF2B5EF4-FFF2-40B4-BE49-F238E27FC236}">
                <a16:creationId xmlns:a16="http://schemas.microsoft.com/office/drawing/2014/main" id="{1CB91B2D-DA2B-E547-AD4F-AFCEC845A3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6FFF7A-8BA0-6849-8B49-EAAE7D5F4209}"/>
              </a:ext>
            </a:extLst>
          </p:cNvPr>
          <p:cNvSpPr>
            <a:spLocks noGrp="1"/>
          </p:cNvSpPr>
          <p:nvPr>
            <p:ph type="sldNum" sz="quarter" idx="12"/>
          </p:nvPr>
        </p:nvSpPr>
        <p:spPr/>
        <p:txBody>
          <a:bodyPr/>
          <a:lstStyle/>
          <a:p>
            <a:fld id="{D34B1207-F372-8846-853D-F08D79C805AA}" type="slidenum">
              <a:rPr lang="en-US" smtClean="0"/>
              <a:t>‹#›</a:t>
            </a:fld>
            <a:endParaRPr lang="en-US"/>
          </a:p>
        </p:txBody>
      </p:sp>
    </p:spTree>
    <p:extLst>
      <p:ext uri="{BB962C8B-B14F-4D97-AF65-F5344CB8AC3E}">
        <p14:creationId xmlns:p14="http://schemas.microsoft.com/office/powerpoint/2010/main" val="3400494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59DCC-B991-8843-AE3F-1E389EF83A4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7948328-3425-9548-8AEE-C627E77E5B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4F1E22A-2190-4343-916C-3EDDA1ED1F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2B5C71F-C319-824C-AA62-96E4EA60D525}"/>
              </a:ext>
            </a:extLst>
          </p:cNvPr>
          <p:cNvSpPr>
            <a:spLocks noGrp="1"/>
          </p:cNvSpPr>
          <p:nvPr>
            <p:ph type="dt" sz="half" idx="10"/>
          </p:nvPr>
        </p:nvSpPr>
        <p:spPr/>
        <p:txBody>
          <a:bodyPr/>
          <a:lstStyle/>
          <a:p>
            <a:fld id="{71274F3A-D571-414E-98CB-B2B2F4711E00}" type="datetimeFigureOut">
              <a:rPr lang="en-US" smtClean="0"/>
              <a:t>5/31/21</a:t>
            </a:fld>
            <a:endParaRPr lang="en-US"/>
          </a:p>
        </p:txBody>
      </p:sp>
      <p:sp>
        <p:nvSpPr>
          <p:cNvPr id="6" name="Footer Placeholder 5">
            <a:extLst>
              <a:ext uri="{FF2B5EF4-FFF2-40B4-BE49-F238E27FC236}">
                <a16:creationId xmlns:a16="http://schemas.microsoft.com/office/drawing/2014/main" id="{AEC38864-1CE4-8C4A-B0B1-3CCD2029EA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7B14FC-6169-FC42-8650-9BA2BCAB63D5}"/>
              </a:ext>
            </a:extLst>
          </p:cNvPr>
          <p:cNvSpPr>
            <a:spLocks noGrp="1"/>
          </p:cNvSpPr>
          <p:nvPr>
            <p:ph type="sldNum" sz="quarter" idx="12"/>
          </p:nvPr>
        </p:nvSpPr>
        <p:spPr/>
        <p:txBody>
          <a:bodyPr/>
          <a:lstStyle/>
          <a:p>
            <a:fld id="{D34B1207-F372-8846-853D-F08D79C805AA}" type="slidenum">
              <a:rPr lang="en-US" smtClean="0"/>
              <a:t>‹#›</a:t>
            </a:fld>
            <a:endParaRPr lang="en-US"/>
          </a:p>
        </p:txBody>
      </p:sp>
    </p:spTree>
    <p:extLst>
      <p:ext uri="{BB962C8B-B14F-4D97-AF65-F5344CB8AC3E}">
        <p14:creationId xmlns:p14="http://schemas.microsoft.com/office/powerpoint/2010/main" val="1089105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C714C-C2AF-9C43-8019-71B2193E074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CFAC18C-1BCE-CF40-B11A-C39C7A31CD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028515-A7CF-C249-935C-2F7E3C3832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8C377A1-DE0F-4A49-9C00-7CC24CC25C2F}"/>
              </a:ext>
            </a:extLst>
          </p:cNvPr>
          <p:cNvSpPr>
            <a:spLocks noGrp="1"/>
          </p:cNvSpPr>
          <p:nvPr>
            <p:ph type="dt" sz="half" idx="10"/>
          </p:nvPr>
        </p:nvSpPr>
        <p:spPr/>
        <p:txBody>
          <a:bodyPr/>
          <a:lstStyle/>
          <a:p>
            <a:fld id="{71274F3A-D571-414E-98CB-B2B2F4711E00}" type="datetimeFigureOut">
              <a:rPr lang="en-US" smtClean="0"/>
              <a:t>5/31/21</a:t>
            </a:fld>
            <a:endParaRPr lang="en-US"/>
          </a:p>
        </p:txBody>
      </p:sp>
      <p:sp>
        <p:nvSpPr>
          <p:cNvPr id="6" name="Footer Placeholder 5">
            <a:extLst>
              <a:ext uri="{FF2B5EF4-FFF2-40B4-BE49-F238E27FC236}">
                <a16:creationId xmlns:a16="http://schemas.microsoft.com/office/drawing/2014/main" id="{0111705B-EE05-5F46-9106-2E78A26DF9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3889DD-997D-8947-9661-D565A3FECD0B}"/>
              </a:ext>
            </a:extLst>
          </p:cNvPr>
          <p:cNvSpPr>
            <a:spLocks noGrp="1"/>
          </p:cNvSpPr>
          <p:nvPr>
            <p:ph type="sldNum" sz="quarter" idx="12"/>
          </p:nvPr>
        </p:nvSpPr>
        <p:spPr/>
        <p:txBody>
          <a:bodyPr/>
          <a:lstStyle/>
          <a:p>
            <a:fld id="{D34B1207-F372-8846-853D-F08D79C805AA}" type="slidenum">
              <a:rPr lang="en-US" smtClean="0"/>
              <a:t>‹#›</a:t>
            </a:fld>
            <a:endParaRPr lang="en-US"/>
          </a:p>
        </p:txBody>
      </p:sp>
    </p:spTree>
    <p:extLst>
      <p:ext uri="{BB962C8B-B14F-4D97-AF65-F5344CB8AC3E}">
        <p14:creationId xmlns:p14="http://schemas.microsoft.com/office/powerpoint/2010/main" val="3463520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5EB2AE-346B-2445-BA10-9967C44A6C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37F02D8-A92D-6843-BA11-4FBF32BC8D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79C3DB2-174E-1045-951D-4648E71B38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274F3A-D571-414E-98CB-B2B2F4711E00}" type="datetimeFigureOut">
              <a:rPr lang="en-US" smtClean="0"/>
              <a:t>5/31/21</a:t>
            </a:fld>
            <a:endParaRPr lang="en-US"/>
          </a:p>
        </p:txBody>
      </p:sp>
      <p:sp>
        <p:nvSpPr>
          <p:cNvPr id="5" name="Footer Placeholder 4">
            <a:extLst>
              <a:ext uri="{FF2B5EF4-FFF2-40B4-BE49-F238E27FC236}">
                <a16:creationId xmlns:a16="http://schemas.microsoft.com/office/drawing/2014/main" id="{A47D68DC-9945-9346-B6D9-E8E94244C8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43A9878-F70F-AD48-A1D6-88F0F4BF61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4B1207-F372-8846-853D-F08D79C805AA}" type="slidenum">
              <a:rPr lang="en-US" smtClean="0"/>
              <a:t>‹#›</a:t>
            </a:fld>
            <a:endParaRPr lang="en-US"/>
          </a:p>
        </p:txBody>
      </p:sp>
    </p:spTree>
    <p:extLst>
      <p:ext uri="{BB962C8B-B14F-4D97-AF65-F5344CB8AC3E}">
        <p14:creationId xmlns:p14="http://schemas.microsoft.com/office/powerpoint/2010/main" val="17648420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617B7-A356-2448-940A-8F743A81281D}"/>
              </a:ext>
            </a:extLst>
          </p:cNvPr>
          <p:cNvSpPr>
            <a:spLocks noGrp="1"/>
          </p:cNvSpPr>
          <p:nvPr>
            <p:ph type="ctrTitle"/>
          </p:nvPr>
        </p:nvSpPr>
        <p:spPr/>
        <p:txBody>
          <a:bodyPr/>
          <a:lstStyle/>
          <a:p>
            <a:r>
              <a:rPr lang="en-US" dirty="0"/>
              <a:t>Anaesthesia </a:t>
            </a:r>
          </a:p>
        </p:txBody>
      </p:sp>
      <p:sp>
        <p:nvSpPr>
          <p:cNvPr id="3" name="Subtitle 2">
            <a:extLst>
              <a:ext uri="{FF2B5EF4-FFF2-40B4-BE49-F238E27FC236}">
                <a16:creationId xmlns:a16="http://schemas.microsoft.com/office/drawing/2014/main" id="{7EA8E19C-142C-3846-963C-23A014AC4270}"/>
              </a:ext>
            </a:extLst>
          </p:cNvPr>
          <p:cNvSpPr>
            <a:spLocks noGrp="1"/>
          </p:cNvSpPr>
          <p:nvPr>
            <p:ph type="subTitle" idx="1"/>
          </p:nvPr>
        </p:nvSpPr>
        <p:spPr/>
        <p:txBody>
          <a:bodyPr/>
          <a:lstStyle/>
          <a:p>
            <a:r>
              <a:rPr lang="en-US" dirty="0"/>
              <a:t>By Ben Joseph</a:t>
            </a:r>
          </a:p>
        </p:txBody>
      </p:sp>
    </p:spTree>
    <p:extLst>
      <p:ext uri="{BB962C8B-B14F-4D97-AF65-F5344CB8AC3E}">
        <p14:creationId xmlns:p14="http://schemas.microsoft.com/office/powerpoint/2010/main" val="1455732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8EC7A-0FC2-B94A-A356-B88C5601358F}"/>
              </a:ext>
            </a:extLst>
          </p:cNvPr>
          <p:cNvSpPr>
            <a:spLocks noGrp="1"/>
          </p:cNvSpPr>
          <p:nvPr>
            <p:ph type="title"/>
          </p:nvPr>
        </p:nvSpPr>
        <p:spPr/>
        <p:txBody>
          <a:bodyPr/>
          <a:lstStyle/>
          <a:p>
            <a:r>
              <a:rPr lang="en-US" dirty="0"/>
              <a:t>How do general anaesthetics work?</a:t>
            </a:r>
          </a:p>
        </p:txBody>
      </p:sp>
      <p:sp>
        <p:nvSpPr>
          <p:cNvPr id="3" name="Content Placeholder 2">
            <a:extLst>
              <a:ext uri="{FF2B5EF4-FFF2-40B4-BE49-F238E27FC236}">
                <a16:creationId xmlns:a16="http://schemas.microsoft.com/office/drawing/2014/main" id="{C99509B6-718B-F94B-8880-842D54630471}"/>
              </a:ext>
            </a:extLst>
          </p:cNvPr>
          <p:cNvSpPr>
            <a:spLocks noGrp="1"/>
          </p:cNvSpPr>
          <p:nvPr>
            <p:ph idx="1"/>
          </p:nvPr>
        </p:nvSpPr>
        <p:spPr>
          <a:xfrm>
            <a:off x="830317" y="1690688"/>
            <a:ext cx="10515600" cy="2526241"/>
          </a:xfrm>
        </p:spPr>
        <p:txBody>
          <a:bodyPr>
            <a:normAutofit/>
          </a:bodyPr>
          <a:lstStyle/>
          <a:p>
            <a:r>
              <a:rPr lang="en-US" dirty="0"/>
              <a:t>short answer – We don’t yet fully understand how anaesthetics work!</a:t>
            </a:r>
          </a:p>
          <a:p>
            <a:endParaRPr lang="en-US" dirty="0"/>
          </a:p>
          <a:p>
            <a:r>
              <a:rPr lang="en-US" dirty="0"/>
              <a:t>Long answer  -  Anaesthetics interrupt the passage of signals along nerves. This means that any stimulation to the body does not get processed or recognized by the brain. </a:t>
            </a:r>
          </a:p>
        </p:txBody>
      </p:sp>
      <p:pic>
        <p:nvPicPr>
          <p:cNvPr id="5" name="Picture 4">
            <a:extLst>
              <a:ext uri="{FF2B5EF4-FFF2-40B4-BE49-F238E27FC236}">
                <a16:creationId xmlns:a16="http://schemas.microsoft.com/office/drawing/2014/main" id="{3F989305-1BA6-EC48-AF26-BA27AAA03985}"/>
              </a:ext>
            </a:extLst>
          </p:cNvPr>
          <p:cNvPicPr>
            <a:picLocks noChangeAspect="1"/>
          </p:cNvPicPr>
          <p:nvPr/>
        </p:nvPicPr>
        <p:blipFill rotWithShape="1">
          <a:blip r:embed="rId2"/>
          <a:srcRect l="2014" t="4761" r="1441" b="11655"/>
          <a:stretch/>
        </p:blipFill>
        <p:spPr>
          <a:xfrm>
            <a:off x="1750372" y="4301439"/>
            <a:ext cx="7763933" cy="2191436"/>
          </a:xfrm>
          <a:prstGeom prst="rect">
            <a:avLst/>
          </a:prstGeom>
        </p:spPr>
      </p:pic>
    </p:spTree>
    <p:extLst>
      <p:ext uri="{BB962C8B-B14F-4D97-AF65-F5344CB8AC3E}">
        <p14:creationId xmlns:p14="http://schemas.microsoft.com/office/powerpoint/2010/main" val="1355006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FB038-17A2-6E4D-AAFF-1FE0AEF8BFFE}"/>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C1680072-E3CF-774F-8F60-6950C0C3C85D}"/>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r>
              <a:rPr lang="en-US" sz="4400" dirty="0"/>
              <a:t>Thank you for listening!</a:t>
            </a:r>
          </a:p>
        </p:txBody>
      </p:sp>
    </p:spTree>
    <p:extLst>
      <p:ext uri="{BB962C8B-B14F-4D97-AF65-F5344CB8AC3E}">
        <p14:creationId xmlns:p14="http://schemas.microsoft.com/office/powerpoint/2010/main" val="1022344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FFD2B-F568-CB44-AE72-AB5BF39E0836}"/>
              </a:ext>
            </a:extLst>
          </p:cNvPr>
          <p:cNvSpPr>
            <a:spLocks noGrp="1"/>
          </p:cNvSpPr>
          <p:nvPr>
            <p:ph type="title"/>
          </p:nvPr>
        </p:nvSpPr>
        <p:spPr/>
        <p:txBody>
          <a:bodyPr/>
          <a:lstStyle/>
          <a:p>
            <a:r>
              <a:rPr lang="en-US" dirty="0"/>
              <a:t>What does anaesthesia mean:</a:t>
            </a:r>
          </a:p>
        </p:txBody>
      </p:sp>
      <p:sp>
        <p:nvSpPr>
          <p:cNvPr id="3" name="Content Placeholder 2">
            <a:extLst>
              <a:ext uri="{FF2B5EF4-FFF2-40B4-BE49-F238E27FC236}">
                <a16:creationId xmlns:a16="http://schemas.microsoft.com/office/drawing/2014/main" id="{78E6DDBA-EBC9-0C4F-BDD3-1C09DE64F9F3}"/>
              </a:ext>
            </a:extLst>
          </p:cNvPr>
          <p:cNvSpPr>
            <a:spLocks noGrp="1"/>
          </p:cNvSpPr>
          <p:nvPr>
            <p:ph idx="1"/>
          </p:nvPr>
        </p:nvSpPr>
        <p:spPr>
          <a:xfrm>
            <a:off x="838201" y="1690688"/>
            <a:ext cx="7149430" cy="4446876"/>
          </a:xfrm>
        </p:spPr>
        <p:txBody>
          <a:bodyPr>
            <a:normAutofit/>
          </a:bodyPr>
          <a:lstStyle/>
          <a:p>
            <a:r>
              <a:rPr lang="en-US" sz="2400" dirty="0"/>
              <a:t>The term anaesthesia is Greek and means loss of sensation. </a:t>
            </a:r>
          </a:p>
          <a:p>
            <a:endParaRPr lang="en-US" sz="2400" dirty="0"/>
          </a:p>
          <a:p>
            <a:r>
              <a:rPr lang="en-US" sz="2400" dirty="0"/>
              <a:t>Anaesthesia is now defined as a state of controlled, temporary loss of sensations or awareness that is used for medical purposes.</a:t>
            </a:r>
          </a:p>
          <a:p>
            <a:endParaRPr lang="en-US" sz="2400" dirty="0"/>
          </a:p>
          <a:p>
            <a:r>
              <a:rPr lang="en-US" sz="2400" dirty="0"/>
              <a:t> This has allowed surgeons to perform operations that would have otherwise caused severe or intolerable pain, or would be technically unfeasible.</a:t>
            </a:r>
          </a:p>
          <a:p>
            <a:endParaRPr lang="en-US" sz="2400" dirty="0"/>
          </a:p>
          <a:p>
            <a:endParaRPr lang="en-US" sz="5100" dirty="0"/>
          </a:p>
          <a:p>
            <a:endParaRPr lang="en-US" sz="5100" dirty="0"/>
          </a:p>
          <a:p>
            <a:endParaRPr lang="en-US" sz="5100" dirty="0"/>
          </a:p>
          <a:p>
            <a:endParaRPr lang="en-US" sz="5100" dirty="0"/>
          </a:p>
          <a:p>
            <a:endParaRPr lang="en-US" sz="5100" dirty="0"/>
          </a:p>
          <a:p>
            <a:pPr marL="0" indent="0">
              <a:buNone/>
            </a:pPr>
            <a:endParaRPr lang="en-US" sz="3400" dirty="0"/>
          </a:p>
          <a:p>
            <a:pPr marL="0" indent="0">
              <a:buNone/>
            </a:pPr>
            <a:endParaRPr lang="en-US" dirty="0"/>
          </a:p>
        </p:txBody>
      </p:sp>
      <p:pic>
        <p:nvPicPr>
          <p:cNvPr id="5" name="Picture 4">
            <a:extLst>
              <a:ext uri="{FF2B5EF4-FFF2-40B4-BE49-F238E27FC236}">
                <a16:creationId xmlns:a16="http://schemas.microsoft.com/office/drawing/2014/main" id="{8C7350BE-FE2F-6745-AADA-FD71C59AEEA5}"/>
              </a:ext>
            </a:extLst>
          </p:cNvPr>
          <p:cNvPicPr>
            <a:picLocks noChangeAspect="1"/>
          </p:cNvPicPr>
          <p:nvPr/>
        </p:nvPicPr>
        <p:blipFill rotWithShape="1">
          <a:blip r:embed="rId3"/>
          <a:srcRect r="6049" b="10850"/>
          <a:stretch/>
        </p:blipFill>
        <p:spPr>
          <a:xfrm>
            <a:off x="8240294" y="1690688"/>
            <a:ext cx="2860843" cy="1891632"/>
          </a:xfrm>
          <a:prstGeom prst="rect">
            <a:avLst/>
          </a:prstGeom>
        </p:spPr>
      </p:pic>
      <p:pic>
        <p:nvPicPr>
          <p:cNvPr id="6" name="Picture 5">
            <a:extLst>
              <a:ext uri="{FF2B5EF4-FFF2-40B4-BE49-F238E27FC236}">
                <a16:creationId xmlns:a16="http://schemas.microsoft.com/office/drawing/2014/main" id="{6F9152AF-9174-9749-92E3-2947ED2DE0A6}"/>
              </a:ext>
            </a:extLst>
          </p:cNvPr>
          <p:cNvPicPr>
            <a:picLocks noChangeAspect="1"/>
          </p:cNvPicPr>
          <p:nvPr/>
        </p:nvPicPr>
        <p:blipFill>
          <a:blip r:embed="rId4"/>
          <a:stretch>
            <a:fillRect/>
          </a:stretch>
        </p:blipFill>
        <p:spPr>
          <a:xfrm>
            <a:off x="8345850" y="3962067"/>
            <a:ext cx="2840289" cy="1891632"/>
          </a:xfrm>
          <a:prstGeom prst="rect">
            <a:avLst/>
          </a:prstGeom>
        </p:spPr>
      </p:pic>
    </p:spTree>
    <p:extLst>
      <p:ext uri="{BB962C8B-B14F-4D97-AF65-F5344CB8AC3E}">
        <p14:creationId xmlns:p14="http://schemas.microsoft.com/office/powerpoint/2010/main" val="1851181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39FD9-2913-2740-B369-C29FF521E703}"/>
              </a:ext>
            </a:extLst>
          </p:cNvPr>
          <p:cNvSpPr>
            <a:spLocks noGrp="1"/>
          </p:cNvSpPr>
          <p:nvPr>
            <p:ph type="title"/>
          </p:nvPr>
        </p:nvSpPr>
        <p:spPr/>
        <p:txBody>
          <a:bodyPr/>
          <a:lstStyle/>
          <a:p>
            <a:r>
              <a:rPr lang="en-US" dirty="0"/>
              <a:t>Types of anaesthesia:</a:t>
            </a:r>
          </a:p>
        </p:txBody>
      </p:sp>
      <p:sp>
        <p:nvSpPr>
          <p:cNvPr id="3" name="Content Placeholder 2">
            <a:extLst>
              <a:ext uri="{FF2B5EF4-FFF2-40B4-BE49-F238E27FC236}">
                <a16:creationId xmlns:a16="http://schemas.microsoft.com/office/drawing/2014/main" id="{295896CA-514E-2749-BC4D-D71C18BF6E9C}"/>
              </a:ext>
            </a:extLst>
          </p:cNvPr>
          <p:cNvSpPr>
            <a:spLocks noGrp="1"/>
          </p:cNvSpPr>
          <p:nvPr>
            <p:ph idx="1"/>
          </p:nvPr>
        </p:nvSpPr>
        <p:spPr>
          <a:xfrm>
            <a:off x="838200" y="1825625"/>
            <a:ext cx="10647218" cy="4351338"/>
          </a:xfrm>
        </p:spPr>
        <p:txBody>
          <a:bodyPr>
            <a:normAutofit/>
          </a:bodyPr>
          <a:lstStyle/>
          <a:p>
            <a:pPr marL="0" indent="0">
              <a:buNone/>
            </a:pPr>
            <a:r>
              <a:rPr lang="en-US" sz="2600" dirty="0"/>
              <a:t>There are 3 broad categories of anaesthesia:</a:t>
            </a:r>
          </a:p>
          <a:p>
            <a:pPr>
              <a:buFontTx/>
              <a:buChar char="-"/>
            </a:pPr>
            <a:endParaRPr lang="en-US" sz="2600" dirty="0"/>
          </a:p>
          <a:p>
            <a:pPr>
              <a:buFontTx/>
              <a:buChar char="-"/>
            </a:pPr>
            <a:r>
              <a:rPr lang="en-US" sz="2600" dirty="0"/>
              <a:t>general anaesthetic – total loss of consciousness and total lack of sensation.</a:t>
            </a:r>
          </a:p>
          <a:p>
            <a:pPr marL="0" indent="0">
              <a:buNone/>
            </a:pPr>
            <a:endParaRPr lang="en-US" sz="2600" dirty="0"/>
          </a:p>
          <a:p>
            <a:pPr>
              <a:buFontTx/>
              <a:buChar char="-"/>
            </a:pPr>
            <a:r>
              <a:rPr lang="en-US" sz="2600" dirty="0"/>
              <a:t>Local/regional anaesthetic – a small area of the body is numbed and the patient remains fully awake.</a:t>
            </a:r>
          </a:p>
          <a:p>
            <a:pPr>
              <a:buFontTx/>
              <a:buChar char="-"/>
            </a:pPr>
            <a:endParaRPr lang="en-US" sz="2600" dirty="0"/>
          </a:p>
          <a:p>
            <a:pPr>
              <a:buFontTx/>
              <a:buChar char="-"/>
            </a:pPr>
            <a:r>
              <a:rPr lang="en-US" sz="2600" dirty="0"/>
              <a:t>Sedation – suppresses the central nervous system to a lesser degree, inhibiting anxiety and creation of long term memories.</a:t>
            </a:r>
          </a:p>
          <a:p>
            <a:endParaRPr lang="en-US" dirty="0"/>
          </a:p>
        </p:txBody>
      </p:sp>
    </p:spTree>
    <p:extLst>
      <p:ext uri="{BB962C8B-B14F-4D97-AF65-F5344CB8AC3E}">
        <p14:creationId xmlns:p14="http://schemas.microsoft.com/office/powerpoint/2010/main" val="3991552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26FD2-F24C-334F-A0D8-6B925A39E112}"/>
              </a:ext>
            </a:extLst>
          </p:cNvPr>
          <p:cNvSpPr>
            <a:spLocks noGrp="1"/>
          </p:cNvSpPr>
          <p:nvPr>
            <p:ph type="title"/>
          </p:nvPr>
        </p:nvSpPr>
        <p:spPr/>
        <p:txBody>
          <a:bodyPr/>
          <a:lstStyle/>
          <a:p>
            <a:r>
              <a:rPr lang="en-US" dirty="0"/>
              <a:t> History of anaesthetics:</a:t>
            </a:r>
          </a:p>
        </p:txBody>
      </p:sp>
      <p:sp>
        <p:nvSpPr>
          <p:cNvPr id="3" name="Content Placeholder 2">
            <a:extLst>
              <a:ext uri="{FF2B5EF4-FFF2-40B4-BE49-F238E27FC236}">
                <a16:creationId xmlns:a16="http://schemas.microsoft.com/office/drawing/2014/main" id="{936F9476-FA9B-654E-A361-3146531AEE4C}"/>
              </a:ext>
            </a:extLst>
          </p:cNvPr>
          <p:cNvSpPr>
            <a:spLocks noGrp="1"/>
          </p:cNvSpPr>
          <p:nvPr>
            <p:ph idx="1"/>
          </p:nvPr>
        </p:nvSpPr>
        <p:spPr>
          <a:xfrm>
            <a:off x="983674" y="1882630"/>
            <a:ext cx="7481454" cy="3092738"/>
          </a:xfrm>
        </p:spPr>
        <p:txBody>
          <a:bodyPr>
            <a:normAutofit lnSpcReduction="10000"/>
          </a:bodyPr>
          <a:lstStyle/>
          <a:p>
            <a:r>
              <a:rPr lang="en-US" sz="2000" dirty="0"/>
              <a:t>Ancient medical texts from Egypt, Asia and the Middle East described the use of opium poppy, mandrake fruit and alcohol for anaesthetic purposes.</a:t>
            </a:r>
          </a:p>
          <a:p>
            <a:pPr marL="0" indent="0">
              <a:buNone/>
            </a:pPr>
            <a:endParaRPr lang="en-US" sz="2000" dirty="0"/>
          </a:p>
          <a:p>
            <a:r>
              <a:rPr lang="en-US" sz="2000" dirty="0"/>
              <a:t>The first surgical procedure which used a general anaesthetic was demonstrated by Dr William Morton in 1846 in Boston, who used the chemical diethyl ether. </a:t>
            </a:r>
          </a:p>
          <a:p>
            <a:endParaRPr lang="en-US" sz="2000" dirty="0"/>
          </a:p>
          <a:p>
            <a:r>
              <a:rPr lang="en-US" sz="2000" dirty="0"/>
              <a:t>Another milestone was the use of the chemical chloroform in the 1840’s.</a:t>
            </a:r>
          </a:p>
          <a:p>
            <a:pPr marL="0" indent="0">
              <a:buNone/>
            </a:pPr>
            <a:endParaRPr lang="en-US" sz="2000" dirty="0"/>
          </a:p>
          <a:p>
            <a:pPr marL="0" indent="0">
              <a:buNone/>
            </a:pPr>
            <a:endParaRPr lang="en-US" sz="2000" dirty="0"/>
          </a:p>
        </p:txBody>
      </p:sp>
      <p:pic>
        <p:nvPicPr>
          <p:cNvPr id="7" name="Picture 6">
            <a:extLst>
              <a:ext uri="{FF2B5EF4-FFF2-40B4-BE49-F238E27FC236}">
                <a16:creationId xmlns:a16="http://schemas.microsoft.com/office/drawing/2014/main" id="{F5CB8B15-0719-4E44-AA44-FEB9C4EF5DDD}"/>
              </a:ext>
            </a:extLst>
          </p:cNvPr>
          <p:cNvPicPr>
            <a:picLocks noChangeAspect="1"/>
          </p:cNvPicPr>
          <p:nvPr/>
        </p:nvPicPr>
        <p:blipFill>
          <a:blip r:embed="rId2"/>
          <a:stretch>
            <a:fillRect/>
          </a:stretch>
        </p:blipFill>
        <p:spPr>
          <a:xfrm>
            <a:off x="8659091" y="1690688"/>
            <a:ext cx="3020504" cy="3092738"/>
          </a:xfrm>
          <a:prstGeom prst="rect">
            <a:avLst/>
          </a:prstGeom>
        </p:spPr>
      </p:pic>
      <p:sp>
        <p:nvSpPr>
          <p:cNvPr id="9" name="TextBox 8">
            <a:extLst>
              <a:ext uri="{FF2B5EF4-FFF2-40B4-BE49-F238E27FC236}">
                <a16:creationId xmlns:a16="http://schemas.microsoft.com/office/drawing/2014/main" id="{556B232E-B4F8-9840-90F5-B5C2F293ACB3}"/>
              </a:ext>
            </a:extLst>
          </p:cNvPr>
          <p:cNvSpPr txBox="1"/>
          <p:nvPr/>
        </p:nvSpPr>
        <p:spPr>
          <a:xfrm>
            <a:off x="983674" y="5093326"/>
            <a:ext cx="10695921"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a:t>Since then, many new drugs have been developed as ether was flammable and chloroform was associated with cardiac arrhythmias and so both drugs are no longer used. This has brought the risk of death from general anaesthetic down from 1/1000 to 1/300,000 in healthy people.</a:t>
            </a:r>
          </a:p>
        </p:txBody>
      </p:sp>
    </p:spTree>
    <p:extLst>
      <p:ext uri="{BB962C8B-B14F-4D97-AF65-F5344CB8AC3E}">
        <p14:creationId xmlns:p14="http://schemas.microsoft.com/office/powerpoint/2010/main" val="4096129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A7AFDB-406A-0648-A9FC-4B668A8025C2}"/>
              </a:ext>
            </a:extLst>
          </p:cNvPr>
          <p:cNvPicPr>
            <a:picLocks noChangeAspect="1"/>
          </p:cNvPicPr>
          <p:nvPr/>
        </p:nvPicPr>
        <p:blipFill>
          <a:blip r:embed="rId2"/>
          <a:stretch>
            <a:fillRect/>
          </a:stretch>
        </p:blipFill>
        <p:spPr>
          <a:xfrm>
            <a:off x="8070229" y="0"/>
            <a:ext cx="4121771" cy="3714844"/>
          </a:xfrm>
          <a:prstGeom prst="rect">
            <a:avLst/>
          </a:prstGeom>
        </p:spPr>
      </p:pic>
      <p:sp>
        <p:nvSpPr>
          <p:cNvPr id="2" name="Title 1">
            <a:extLst>
              <a:ext uri="{FF2B5EF4-FFF2-40B4-BE49-F238E27FC236}">
                <a16:creationId xmlns:a16="http://schemas.microsoft.com/office/drawing/2014/main" id="{5B8749C1-AED7-D94A-A629-DD0279755572}"/>
              </a:ext>
            </a:extLst>
          </p:cNvPr>
          <p:cNvSpPr>
            <a:spLocks noGrp="1"/>
          </p:cNvSpPr>
          <p:nvPr>
            <p:ph type="title"/>
          </p:nvPr>
        </p:nvSpPr>
        <p:spPr/>
        <p:txBody>
          <a:bodyPr/>
          <a:lstStyle/>
          <a:p>
            <a:r>
              <a:rPr lang="en-US" dirty="0"/>
              <a:t>The triad of anaesthesia</a:t>
            </a:r>
          </a:p>
        </p:txBody>
      </p:sp>
      <p:sp>
        <p:nvSpPr>
          <p:cNvPr id="3" name="Content Placeholder 2">
            <a:extLst>
              <a:ext uri="{FF2B5EF4-FFF2-40B4-BE49-F238E27FC236}">
                <a16:creationId xmlns:a16="http://schemas.microsoft.com/office/drawing/2014/main" id="{FA888570-BAA1-0349-9D5F-D88FD0B80CE1}"/>
              </a:ext>
            </a:extLst>
          </p:cNvPr>
          <p:cNvSpPr>
            <a:spLocks noGrp="1"/>
          </p:cNvSpPr>
          <p:nvPr>
            <p:ph idx="1"/>
          </p:nvPr>
        </p:nvSpPr>
        <p:spPr>
          <a:xfrm>
            <a:off x="838200" y="1825624"/>
            <a:ext cx="11173691" cy="4782994"/>
          </a:xfrm>
        </p:spPr>
        <p:txBody>
          <a:bodyPr>
            <a:normAutofit/>
          </a:bodyPr>
          <a:lstStyle/>
          <a:p>
            <a:r>
              <a:rPr lang="en-US" sz="2400" dirty="0"/>
              <a:t>There are 3 parts to a general anaesthetic:</a:t>
            </a:r>
          </a:p>
          <a:p>
            <a:endParaRPr lang="en-US" sz="2400" dirty="0"/>
          </a:p>
          <a:p>
            <a:r>
              <a:rPr lang="en-US" sz="2400" dirty="0"/>
              <a:t>1. Hypnotic – unconsciousness</a:t>
            </a:r>
          </a:p>
          <a:p>
            <a:endParaRPr lang="en-US" sz="2400" dirty="0"/>
          </a:p>
          <a:p>
            <a:r>
              <a:rPr lang="en-US" sz="2400" dirty="0"/>
              <a:t>2. Analgesia – pain relief</a:t>
            </a:r>
          </a:p>
          <a:p>
            <a:endParaRPr lang="en-US" sz="2400" dirty="0"/>
          </a:p>
          <a:p>
            <a:r>
              <a:rPr lang="en-US" sz="2400" dirty="0"/>
              <a:t>3. Muscle relaxant – paralysis</a:t>
            </a:r>
          </a:p>
          <a:p>
            <a:endParaRPr lang="en-US" sz="2400" dirty="0"/>
          </a:p>
          <a:p>
            <a:pPr marL="0" indent="0">
              <a:buNone/>
            </a:pPr>
            <a:r>
              <a:rPr lang="en-US" sz="2400" dirty="0"/>
              <a:t>These are known as the triad of anaesthesia. Usually, a combinations of drugs is used to create all the effects of a general anaesthetic. </a:t>
            </a:r>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p:txBody>
      </p:sp>
    </p:spTree>
    <p:extLst>
      <p:ext uri="{BB962C8B-B14F-4D97-AF65-F5344CB8AC3E}">
        <p14:creationId xmlns:p14="http://schemas.microsoft.com/office/powerpoint/2010/main" val="3335343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297FC-73C5-574A-8CA4-C4176B21E0E3}"/>
              </a:ext>
            </a:extLst>
          </p:cNvPr>
          <p:cNvSpPr>
            <a:spLocks noGrp="1"/>
          </p:cNvSpPr>
          <p:nvPr>
            <p:ph type="title"/>
          </p:nvPr>
        </p:nvSpPr>
        <p:spPr/>
        <p:txBody>
          <a:bodyPr/>
          <a:lstStyle/>
          <a:p>
            <a:r>
              <a:rPr lang="en-US" dirty="0"/>
              <a:t>Preoperative assessment</a:t>
            </a:r>
          </a:p>
        </p:txBody>
      </p:sp>
      <p:sp>
        <p:nvSpPr>
          <p:cNvPr id="3" name="Content Placeholder 2">
            <a:extLst>
              <a:ext uri="{FF2B5EF4-FFF2-40B4-BE49-F238E27FC236}">
                <a16:creationId xmlns:a16="http://schemas.microsoft.com/office/drawing/2014/main" id="{A1FCF8DA-BE67-854A-AB70-7928ADD2FAFD}"/>
              </a:ext>
            </a:extLst>
          </p:cNvPr>
          <p:cNvSpPr>
            <a:spLocks noGrp="1"/>
          </p:cNvSpPr>
          <p:nvPr>
            <p:ph idx="1"/>
          </p:nvPr>
        </p:nvSpPr>
        <p:spPr>
          <a:xfrm>
            <a:off x="838200" y="1825625"/>
            <a:ext cx="7675179" cy="2599230"/>
          </a:xfrm>
        </p:spPr>
        <p:txBody>
          <a:bodyPr>
            <a:normAutofit lnSpcReduction="10000"/>
          </a:bodyPr>
          <a:lstStyle/>
          <a:p>
            <a:r>
              <a:rPr lang="en-US" sz="2400" dirty="0"/>
              <a:t>During the preoperative assessment, a history is taken, the patient is examined and appropriate investigations are performed to ensure the patient is suitable for anaesthesia</a:t>
            </a:r>
          </a:p>
          <a:p>
            <a:endParaRPr lang="en-US" sz="2400" dirty="0"/>
          </a:p>
          <a:p>
            <a:r>
              <a:rPr lang="en-US" sz="2400" dirty="0"/>
              <a:t>Patients are encouraged to make healthy lifestyle changes before their surgery to reduce the risks of complications. </a:t>
            </a:r>
          </a:p>
          <a:p>
            <a:endParaRPr lang="en-US" sz="2400"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BDD7AB40-1213-C143-B8F1-9D99F737DF03}"/>
              </a:ext>
            </a:extLst>
          </p:cNvPr>
          <p:cNvPicPr>
            <a:picLocks noChangeAspect="1"/>
          </p:cNvPicPr>
          <p:nvPr/>
        </p:nvPicPr>
        <p:blipFill>
          <a:blip r:embed="rId2"/>
          <a:stretch>
            <a:fillRect/>
          </a:stretch>
        </p:blipFill>
        <p:spPr>
          <a:xfrm>
            <a:off x="8513379" y="1946993"/>
            <a:ext cx="3245523" cy="2163682"/>
          </a:xfrm>
          <a:prstGeom prst="rect">
            <a:avLst/>
          </a:prstGeom>
        </p:spPr>
      </p:pic>
      <p:sp>
        <p:nvSpPr>
          <p:cNvPr id="6" name="TextBox 5">
            <a:extLst>
              <a:ext uri="{FF2B5EF4-FFF2-40B4-BE49-F238E27FC236}">
                <a16:creationId xmlns:a16="http://schemas.microsoft.com/office/drawing/2014/main" id="{D61B5EEE-C705-6E40-AF94-5FB7259001B1}"/>
              </a:ext>
            </a:extLst>
          </p:cNvPr>
          <p:cNvSpPr txBox="1"/>
          <p:nvPr/>
        </p:nvSpPr>
        <p:spPr>
          <a:xfrm>
            <a:off x="838200" y="4681160"/>
            <a:ext cx="10920702"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t>Patients will always see a nurse or doctor before surgery to discuss the risks of anaesthesia – this is especially important in older age groups where the risk of anaesthesia and surgery is increased.</a:t>
            </a:r>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3261773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EB462-097A-CB47-9706-569EC51F82B8}"/>
              </a:ext>
            </a:extLst>
          </p:cNvPr>
          <p:cNvSpPr>
            <a:spLocks noGrp="1"/>
          </p:cNvSpPr>
          <p:nvPr>
            <p:ph type="title"/>
          </p:nvPr>
        </p:nvSpPr>
        <p:spPr/>
        <p:txBody>
          <a:bodyPr/>
          <a:lstStyle/>
          <a:p>
            <a:r>
              <a:rPr lang="en-US" dirty="0"/>
              <a:t>First stage of general anaesthesia</a:t>
            </a:r>
          </a:p>
        </p:txBody>
      </p:sp>
      <p:sp>
        <p:nvSpPr>
          <p:cNvPr id="3" name="Content Placeholder 2">
            <a:extLst>
              <a:ext uri="{FF2B5EF4-FFF2-40B4-BE49-F238E27FC236}">
                <a16:creationId xmlns:a16="http://schemas.microsoft.com/office/drawing/2014/main" id="{27E0EEFA-B089-FD47-ACDA-009D6E89FDF2}"/>
              </a:ext>
            </a:extLst>
          </p:cNvPr>
          <p:cNvSpPr>
            <a:spLocks noGrp="1"/>
          </p:cNvSpPr>
          <p:nvPr>
            <p:ph idx="1"/>
          </p:nvPr>
        </p:nvSpPr>
        <p:spPr>
          <a:xfrm>
            <a:off x="838201" y="1825625"/>
            <a:ext cx="7796514" cy="4351338"/>
          </a:xfrm>
        </p:spPr>
        <p:txBody>
          <a:bodyPr/>
          <a:lstStyle/>
          <a:p>
            <a:r>
              <a:rPr lang="en-US" dirty="0"/>
              <a:t>The first stage of anaesthesia is called induction – transition from awake to anaesthetised state.</a:t>
            </a:r>
          </a:p>
          <a:p>
            <a:endParaRPr lang="en-US" dirty="0"/>
          </a:p>
          <a:p>
            <a:r>
              <a:rPr lang="en-US" dirty="0"/>
              <a:t>This is most commonly done intravenously (an injection into the vein) </a:t>
            </a:r>
          </a:p>
          <a:p>
            <a:endParaRPr lang="en-US" dirty="0"/>
          </a:p>
          <a:p>
            <a:r>
              <a:rPr lang="en-US" dirty="0"/>
              <a:t>Anaesthesia can also be administered as a gas using volatile compounds. </a:t>
            </a:r>
          </a:p>
        </p:txBody>
      </p:sp>
      <p:pic>
        <p:nvPicPr>
          <p:cNvPr id="4" name="Picture 3">
            <a:extLst>
              <a:ext uri="{FF2B5EF4-FFF2-40B4-BE49-F238E27FC236}">
                <a16:creationId xmlns:a16="http://schemas.microsoft.com/office/drawing/2014/main" id="{BC7C5AF0-94AF-224C-BC54-161C83F57DE4}"/>
              </a:ext>
            </a:extLst>
          </p:cNvPr>
          <p:cNvPicPr>
            <a:picLocks noChangeAspect="1"/>
          </p:cNvPicPr>
          <p:nvPr/>
        </p:nvPicPr>
        <p:blipFill>
          <a:blip r:embed="rId2"/>
          <a:stretch>
            <a:fillRect/>
          </a:stretch>
        </p:blipFill>
        <p:spPr>
          <a:xfrm>
            <a:off x="8741927" y="1478784"/>
            <a:ext cx="3174355" cy="2113213"/>
          </a:xfrm>
          <a:prstGeom prst="rect">
            <a:avLst/>
          </a:prstGeom>
        </p:spPr>
      </p:pic>
      <p:pic>
        <p:nvPicPr>
          <p:cNvPr id="5" name="Picture 4">
            <a:extLst>
              <a:ext uri="{FF2B5EF4-FFF2-40B4-BE49-F238E27FC236}">
                <a16:creationId xmlns:a16="http://schemas.microsoft.com/office/drawing/2014/main" id="{45202611-4027-734C-8D21-F59A5F702896}"/>
              </a:ext>
            </a:extLst>
          </p:cNvPr>
          <p:cNvPicPr>
            <a:picLocks noChangeAspect="1"/>
          </p:cNvPicPr>
          <p:nvPr/>
        </p:nvPicPr>
        <p:blipFill>
          <a:blip r:embed="rId3"/>
          <a:stretch>
            <a:fillRect/>
          </a:stretch>
        </p:blipFill>
        <p:spPr>
          <a:xfrm>
            <a:off x="8741927" y="3908697"/>
            <a:ext cx="3174355" cy="2113213"/>
          </a:xfrm>
          <a:prstGeom prst="rect">
            <a:avLst/>
          </a:prstGeom>
        </p:spPr>
      </p:pic>
    </p:spTree>
    <p:extLst>
      <p:ext uri="{BB962C8B-B14F-4D97-AF65-F5344CB8AC3E}">
        <p14:creationId xmlns:p14="http://schemas.microsoft.com/office/powerpoint/2010/main" val="3207462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1DFA3-9A81-1741-BA57-4D9341031A72}"/>
              </a:ext>
            </a:extLst>
          </p:cNvPr>
          <p:cNvSpPr>
            <a:spLocks noGrp="1"/>
          </p:cNvSpPr>
          <p:nvPr>
            <p:ph type="title"/>
          </p:nvPr>
        </p:nvSpPr>
        <p:spPr/>
        <p:txBody>
          <a:bodyPr/>
          <a:lstStyle/>
          <a:p>
            <a:r>
              <a:rPr lang="en-US" dirty="0"/>
              <a:t>Second stage of general anaesthesia </a:t>
            </a:r>
          </a:p>
        </p:txBody>
      </p:sp>
      <p:sp>
        <p:nvSpPr>
          <p:cNvPr id="3" name="Content Placeholder 2">
            <a:extLst>
              <a:ext uri="{FF2B5EF4-FFF2-40B4-BE49-F238E27FC236}">
                <a16:creationId xmlns:a16="http://schemas.microsoft.com/office/drawing/2014/main" id="{221884FD-F6CB-084D-BCD1-44AB3C212AEB}"/>
              </a:ext>
            </a:extLst>
          </p:cNvPr>
          <p:cNvSpPr>
            <a:spLocks noGrp="1"/>
          </p:cNvSpPr>
          <p:nvPr>
            <p:ph idx="1"/>
          </p:nvPr>
        </p:nvSpPr>
        <p:spPr>
          <a:xfrm>
            <a:off x="838200" y="2115490"/>
            <a:ext cx="6910137" cy="1479049"/>
          </a:xfrm>
        </p:spPr>
        <p:txBody>
          <a:bodyPr>
            <a:normAutofit/>
          </a:bodyPr>
          <a:lstStyle/>
          <a:p>
            <a:r>
              <a:rPr lang="en-US" sz="2400" dirty="0"/>
              <a:t>The second stage is called maintenance. The overall goal of this stage is to keep the patient in a fully anaesthetised state.</a:t>
            </a:r>
          </a:p>
          <a:p>
            <a:endParaRPr lang="en-US" sz="2400" dirty="0"/>
          </a:p>
          <a:p>
            <a:pPr marL="0" indent="0">
              <a:buNone/>
            </a:pPr>
            <a:endParaRPr lang="en-US" sz="2400" dirty="0"/>
          </a:p>
        </p:txBody>
      </p:sp>
      <p:pic>
        <p:nvPicPr>
          <p:cNvPr id="4" name="Picture 3">
            <a:extLst>
              <a:ext uri="{FF2B5EF4-FFF2-40B4-BE49-F238E27FC236}">
                <a16:creationId xmlns:a16="http://schemas.microsoft.com/office/drawing/2014/main" id="{3039729B-847B-4A49-9D75-F93B61FC5818}"/>
              </a:ext>
            </a:extLst>
          </p:cNvPr>
          <p:cNvPicPr>
            <a:picLocks noChangeAspect="1"/>
          </p:cNvPicPr>
          <p:nvPr/>
        </p:nvPicPr>
        <p:blipFill>
          <a:blip r:embed="rId2"/>
          <a:stretch>
            <a:fillRect/>
          </a:stretch>
        </p:blipFill>
        <p:spPr>
          <a:xfrm>
            <a:off x="8053137" y="1653887"/>
            <a:ext cx="2829910" cy="1940652"/>
          </a:xfrm>
          <a:prstGeom prst="rect">
            <a:avLst/>
          </a:prstGeom>
        </p:spPr>
      </p:pic>
      <p:sp>
        <p:nvSpPr>
          <p:cNvPr id="5" name="TextBox 4">
            <a:extLst>
              <a:ext uri="{FF2B5EF4-FFF2-40B4-BE49-F238E27FC236}">
                <a16:creationId xmlns:a16="http://schemas.microsoft.com/office/drawing/2014/main" id="{F387917C-25E3-F14E-98ED-182BDAC2CC0D}"/>
              </a:ext>
            </a:extLst>
          </p:cNvPr>
          <p:cNvSpPr txBox="1"/>
          <p:nvPr/>
        </p:nvSpPr>
        <p:spPr>
          <a:xfrm>
            <a:off x="838200" y="3726785"/>
            <a:ext cx="10491537" cy="2954655"/>
          </a:xfrm>
          <a:prstGeom prst="rect">
            <a:avLst/>
          </a:prstGeom>
          <a:noFill/>
        </p:spPr>
        <p:txBody>
          <a:bodyPr wrap="square" rtlCol="0">
            <a:spAutoFit/>
          </a:bodyPr>
          <a:lstStyle/>
          <a:p>
            <a:pPr marL="285750" indent="-285750">
              <a:buFont typeface="Arial" panose="020B0604020202020204" pitchFamily="34" charset="0"/>
              <a:buChar char="•"/>
            </a:pPr>
            <a:r>
              <a:rPr lang="en-US" sz="2400" dirty="0"/>
              <a:t>Anaesthetics can have serious side effects on the heart and circulatory system, and can cause low blood pressure, changes in heart rhythm and difficulty breathing. </a:t>
            </a:r>
          </a:p>
          <a:p>
            <a:pPr marL="285750" indent="-28575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It is therefore essential that anaesthetists monitor heart rate, blood pressure and breathing rate throughout the surgery and adjust the mixture of drugs if required.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823190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D6D1E-48E4-DA47-9172-0024BA0287C9}"/>
              </a:ext>
            </a:extLst>
          </p:cNvPr>
          <p:cNvSpPr>
            <a:spLocks noGrp="1"/>
          </p:cNvSpPr>
          <p:nvPr>
            <p:ph type="title"/>
          </p:nvPr>
        </p:nvSpPr>
        <p:spPr/>
        <p:txBody>
          <a:bodyPr/>
          <a:lstStyle/>
          <a:p>
            <a:r>
              <a:rPr lang="en-US" dirty="0"/>
              <a:t>Third stage of general anaesthesia</a:t>
            </a:r>
          </a:p>
        </p:txBody>
      </p:sp>
      <p:sp>
        <p:nvSpPr>
          <p:cNvPr id="3" name="Content Placeholder 2">
            <a:extLst>
              <a:ext uri="{FF2B5EF4-FFF2-40B4-BE49-F238E27FC236}">
                <a16:creationId xmlns:a16="http://schemas.microsoft.com/office/drawing/2014/main" id="{849D2916-F973-3640-99BE-EF7702FEAD53}"/>
              </a:ext>
            </a:extLst>
          </p:cNvPr>
          <p:cNvSpPr>
            <a:spLocks noGrp="1"/>
          </p:cNvSpPr>
          <p:nvPr>
            <p:ph idx="1"/>
          </p:nvPr>
        </p:nvSpPr>
        <p:spPr>
          <a:xfrm>
            <a:off x="838199" y="1825625"/>
            <a:ext cx="6582103" cy="4667250"/>
          </a:xfrm>
        </p:spPr>
        <p:txBody>
          <a:bodyPr>
            <a:normAutofit/>
          </a:bodyPr>
          <a:lstStyle/>
          <a:p>
            <a:r>
              <a:rPr lang="en-US" sz="2400" dirty="0"/>
              <a:t>The third stage of anaesthesia is called emergence.  This stage involves safely transitioning the patient back to conciseness. This is usually done in a recovery ward</a:t>
            </a:r>
          </a:p>
          <a:p>
            <a:endParaRPr lang="en-US" sz="2400" dirty="0"/>
          </a:p>
          <a:p>
            <a:r>
              <a:rPr lang="en-US" sz="2400" dirty="0"/>
              <a:t>Emergence is the return to baseline physiologic functions of all organ systems. </a:t>
            </a:r>
          </a:p>
          <a:p>
            <a:endParaRPr lang="en-US" sz="2400" dirty="0"/>
          </a:p>
          <a:p>
            <a:pPr marL="0" indent="0">
              <a:buNone/>
            </a:pPr>
            <a:endParaRPr lang="en-US" sz="2400" dirty="0"/>
          </a:p>
          <a:p>
            <a:endParaRPr lang="en-US" dirty="0"/>
          </a:p>
          <a:p>
            <a:endParaRPr lang="en-US" dirty="0"/>
          </a:p>
        </p:txBody>
      </p:sp>
      <p:pic>
        <p:nvPicPr>
          <p:cNvPr id="4" name="Picture 3">
            <a:extLst>
              <a:ext uri="{FF2B5EF4-FFF2-40B4-BE49-F238E27FC236}">
                <a16:creationId xmlns:a16="http://schemas.microsoft.com/office/drawing/2014/main" id="{69117BF4-A02C-3A45-89FD-EBA430FA5A3F}"/>
              </a:ext>
            </a:extLst>
          </p:cNvPr>
          <p:cNvPicPr>
            <a:picLocks noChangeAspect="1"/>
          </p:cNvPicPr>
          <p:nvPr/>
        </p:nvPicPr>
        <p:blipFill>
          <a:blip r:embed="rId3"/>
          <a:stretch>
            <a:fillRect/>
          </a:stretch>
        </p:blipFill>
        <p:spPr>
          <a:xfrm>
            <a:off x="8230088" y="1825625"/>
            <a:ext cx="3291876" cy="2471409"/>
          </a:xfrm>
          <a:prstGeom prst="rect">
            <a:avLst/>
          </a:prstGeom>
        </p:spPr>
      </p:pic>
      <p:sp>
        <p:nvSpPr>
          <p:cNvPr id="6" name="TextBox 5">
            <a:extLst>
              <a:ext uri="{FF2B5EF4-FFF2-40B4-BE49-F238E27FC236}">
                <a16:creationId xmlns:a16="http://schemas.microsoft.com/office/drawing/2014/main" id="{2612EAD4-FB59-6842-B318-C0787EB8B792}"/>
              </a:ext>
            </a:extLst>
          </p:cNvPr>
          <p:cNvSpPr txBox="1"/>
          <p:nvPr/>
        </p:nvSpPr>
        <p:spPr>
          <a:xfrm>
            <a:off x="851337" y="4881453"/>
            <a:ext cx="10670627" cy="1477328"/>
          </a:xfrm>
          <a:prstGeom prst="rect">
            <a:avLst/>
          </a:prstGeom>
          <a:noFill/>
        </p:spPr>
        <p:txBody>
          <a:bodyPr wrap="square" rtlCol="0">
            <a:spAutoFit/>
          </a:bodyPr>
          <a:lstStyle/>
          <a:p>
            <a:pPr marL="342900" indent="-342900">
              <a:buFont typeface="Arial" panose="020B0604020202020204" pitchFamily="34" charset="0"/>
              <a:buChar char="•"/>
            </a:pPr>
            <a:r>
              <a:rPr lang="en-US" sz="2400" dirty="0"/>
              <a:t>Anaesthetics have been chosen for their short half life – this means that the drugs are metabolized in the body quickly and the effects of the drugs wear off quickly so that the patient wakes up in a short amount of time.</a:t>
            </a:r>
          </a:p>
          <a:p>
            <a:endParaRPr lang="en-US" dirty="0"/>
          </a:p>
        </p:txBody>
      </p:sp>
    </p:spTree>
    <p:extLst>
      <p:ext uri="{BB962C8B-B14F-4D97-AF65-F5344CB8AC3E}">
        <p14:creationId xmlns:p14="http://schemas.microsoft.com/office/powerpoint/2010/main" val="35563143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43048</TotalTime>
  <Words>665</Words>
  <Application>Microsoft Macintosh PowerPoint</Application>
  <PresentationFormat>Widescreen</PresentationFormat>
  <Paragraphs>76</Paragraphs>
  <Slides>11</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Anaesthesia </vt:lpstr>
      <vt:lpstr>What does anaesthesia mean:</vt:lpstr>
      <vt:lpstr>Types of anaesthesia:</vt:lpstr>
      <vt:lpstr> History of anaesthetics:</vt:lpstr>
      <vt:lpstr>The triad of anaesthesia</vt:lpstr>
      <vt:lpstr>Preoperative assessment</vt:lpstr>
      <vt:lpstr>First stage of general anaesthesia</vt:lpstr>
      <vt:lpstr>Second stage of general anaesthesia </vt:lpstr>
      <vt:lpstr>Third stage of general anaesthesia</vt:lpstr>
      <vt:lpstr>How do general anaesthetics work?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Anaesthesia </dc:title>
  <dc:creator>Ben Joseph</dc:creator>
  <cp:lastModifiedBy>Ben Joseph</cp:lastModifiedBy>
  <cp:revision>46</cp:revision>
  <dcterms:created xsi:type="dcterms:W3CDTF">2021-05-09T08:02:52Z</dcterms:created>
  <dcterms:modified xsi:type="dcterms:W3CDTF">2021-06-08T08:18:49Z</dcterms:modified>
</cp:coreProperties>
</file>